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notesMasterIdLst>
    <p:notesMasterId r:id="rId3"/>
  </p:notesMasterIdLst>
  <p:sldSz cx="7772400" cy="10058400"/>
  <p:notesSz cx="10058400" cy="77724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notesMaster" Target="notesMasters/notesMaster1.xml"/><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eg"/><Relationship Id="rId2" Type="http://schemas.openxmlformats.org/officeDocument/2006/relationships/image" Target="../media/image-1-2.png"/><Relationship Id="rId3" Type="http://schemas.openxmlformats.org/officeDocument/2006/relationships/image" Target="../media/image-1-3.png"/><Relationship Id="rId4" Type="http://schemas.openxmlformats.org/officeDocument/2006/relationships/slideLayout" Target="../slideLayouts/slideLayout1.xml"/><Relationship Id="rId5"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411480" y="411480"/>
            <a:ext cx="6949440" cy="777240"/>
          </a:xfrm>
          <a:prstGeom prst="rect">
            <a:avLst/>
          </a:prstGeom>
          <a:solidFill>
            <a:srgbClr val="AB3DFF"/>
          </a:solidFill>
          <a:ln/>
        </p:spPr>
      </p:sp>
      <p:sp>
        <p:nvSpPr>
          <p:cNvPr id="3" name="Text 1"/>
          <p:cNvSpPr/>
          <p:nvPr/>
        </p:nvSpPr>
        <p:spPr>
          <a:xfrm>
            <a:off x="411480" y="411480"/>
            <a:ext cx="6949440" cy="777240"/>
          </a:xfrm>
          <a:prstGeom prst="rect">
            <a:avLst/>
          </a:prstGeom>
          <a:noFill/>
          <a:ln/>
        </p:spPr>
        <p:txBody>
          <a:bodyPr wrap="square" lIns="0" tIns="0" rIns="0" bIns="0" rtlCol="0" anchor="ctr"/>
          <a:lstStyle/>
          <a:p>
            <a:pPr algn="ctr" indent="0" marL="0">
              <a:buNone/>
            </a:pPr>
            <a:r>
              <a:rPr lang="en-US" sz="4400" spc="200" kern="0" dirty="0">
                <a:solidFill>
                  <a:srgbClr val="1C0733"/>
                </a:solidFill>
                <a:latin typeface="Anton" pitchFamily="34" charset="0"/>
                <a:ea typeface="Anton" pitchFamily="34" charset="-122"/>
                <a:cs typeface="Anton" pitchFamily="34" charset="-120"/>
              </a:rPr>
              <a:t>MISSING</a:t>
            </a:r>
            <a:endParaRPr lang="en-US" sz="4400" dirty="0"/>
          </a:p>
        </p:txBody>
      </p:sp>
      <p:sp>
        <p:nvSpPr>
          <p:cNvPr id="4" name="Text 2"/>
          <p:cNvSpPr/>
          <p:nvPr/>
        </p:nvSpPr>
        <p:spPr>
          <a:xfrm>
            <a:off x="411480" y="1298448"/>
            <a:ext cx="6949440" cy="603504"/>
          </a:xfrm>
          <a:prstGeom prst="rect">
            <a:avLst/>
          </a:prstGeom>
          <a:noFill/>
          <a:ln/>
        </p:spPr>
        <p:txBody>
          <a:bodyPr wrap="square" lIns="0" tIns="0" rIns="0" bIns="0" rtlCol="0" anchor="ctr"/>
          <a:lstStyle/>
          <a:p>
            <a:pPr algn="ctr" indent="0" marL="0">
              <a:buNone/>
            </a:pPr>
            <a:r>
              <a:rPr lang="en-US" sz="3800" dirty="0">
                <a:solidFill>
                  <a:srgbClr val="1A1A1A"/>
                </a:solidFill>
                <a:latin typeface="Anton" pitchFamily="34" charset="0"/>
                <a:ea typeface="Anton" pitchFamily="34" charset="-122"/>
                <a:cs typeface="Anton" pitchFamily="34" charset="-120"/>
              </a:rPr>
              <a:t>JORDAN AVERY</a:t>
            </a:r>
            <a:endParaRPr lang="en-US" sz="3800" dirty="0"/>
          </a:p>
        </p:txBody>
      </p:sp>
      <p:pic>
        <p:nvPicPr>
          <p:cNvPr id="5" name="Image 0" descr="preencoded.png">    </p:cNvPr>
          <p:cNvPicPr>
            <a:picLocks noChangeAspect="1"/>
          </p:cNvPicPr>
          <p:nvPr/>
        </p:nvPicPr>
        <p:blipFill>
          <a:blip r:embed="rId1"/>
          <a:srcRect l="0" r="0" t="0" b="0"/>
          <a:stretch/>
        </p:blipFill>
        <p:spPr>
          <a:xfrm>
            <a:off x="411480" y="2011680"/>
            <a:ext cx="2834640" cy="3383280"/>
          </a:xfrm>
          <a:prstGeom prst="rect">
            <a:avLst/>
          </a:prstGeom>
        </p:spPr>
      </p:pic>
      <p:sp>
        <p:nvSpPr>
          <p:cNvPr id="6" name="Text 3"/>
          <p:cNvSpPr/>
          <p:nvPr/>
        </p:nvSpPr>
        <p:spPr>
          <a:xfrm>
            <a:off x="3474720" y="2103120"/>
            <a:ext cx="3886200" cy="2011680"/>
          </a:xfrm>
          <a:prstGeom prst="rect">
            <a:avLst/>
          </a:prstGeom>
          <a:noFill/>
          <a:ln/>
        </p:spPr>
        <p:txBody>
          <a:bodyPr wrap="square" lIns="0" tIns="0" rIns="0" bIns="0" rtlCol="0" anchor="t"/>
          <a:lstStyle/>
          <a:p>
            <a:pPr algn="l" indent="0" marL="0">
              <a:lnSpc>
                <a:spcPct val="105000"/>
              </a:lnSpc>
              <a:buNone/>
            </a:pPr>
            <a:r>
              <a:rPr lang="en-US" sz="800" dirty="0">
                <a:solidFill>
                  <a:srgbClr val="777777"/>
                </a:solidFill>
                <a:latin typeface="IBM Plex Mono" pitchFamily="34" charset="0"/>
                <a:ea typeface="IBM Plex Mono" pitchFamily="34" charset="-122"/>
                <a:cs typeface="IBM Plex Mono" pitchFamily="34" charset="-120"/>
              </a:rPr>
              <a:t>AGE</a:t>
            </a:r>
            <a:endParaRPr lang="en-US" sz="800" dirty="0"/>
          </a:p>
          <a:p>
            <a:pPr algn="l" indent="0" marL="0">
              <a:lnSpc>
                <a:spcPct val="105000"/>
              </a:lnSpc>
              <a:buNone/>
            </a:pPr>
            <a:r>
              <a:rPr lang="en-US" sz="1700" b="1" dirty="0">
                <a:solidFill>
                  <a:srgbClr val="1A1A1A"/>
                </a:solidFill>
                <a:latin typeface="Barlow Condensed" pitchFamily="34" charset="0"/>
                <a:ea typeface="Barlow Condensed" pitchFamily="34" charset="-122"/>
                <a:cs typeface="Barlow Condensed" pitchFamily="34" charset="-120"/>
              </a:rPr>
              <a:t>29</a:t>
            </a:r>
            <a:endParaRPr lang="en-US" sz="800" dirty="0"/>
          </a:p>
          <a:p>
            <a:pPr algn="l" indent="0" marL="0">
              <a:lnSpc>
                <a:spcPct val="105000"/>
              </a:lnSpc>
              <a:buNone/>
            </a:pPr>
            <a:r>
              <a:rPr lang="en-US" sz="800" dirty="0">
                <a:solidFill>
                  <a:srgbClr val="777777"/>
                </a:solidFill>
                <a:latin typeface="IBM Plex Mono" pitchFamily="34" charset="0"/>
                <a:ea typeface="IBM Plex Mono" pitchFamily="34" charset="-122"/>
                <a:cs typeface="IBM Plex Mono" pitchFamily="34" charset="-120"/>
              </a:rPr>
              <a:t>HEIGHT</a:t>
            </a:r>
            <a:endParaRPr lang="en-US" sz="800" dirty="0"/>
          </a:p>
          <a:p>
            <a:pPr algn="l" indent="0" marL="0">
              <a:lnSpc>
                <a:spcPct val="105000"/>
              </a:lnSpc>
              <a:buNone/>
            </a:pPr>
            <a:r>
              <a:rPr lang="en-US" sz="1700" b="1" dirty="0">
                <a:solidFill>
                  <a:srgbClr val="1A1A1A"/>
                </a:solidFill>
                <a:latin typeface="Barlow Condensed" pitchFamily="34" charset="0"/>
                <a:ea typeface="Barlow Condensed" pitchFamily="34" charset="-122"/>
                <a:cs typeface="Barlow Condensed" pitchFamily="34" charset="-120"/>
              </a:rPr>
              <a:t>5'9"</a:t>
            </a:r>
            <a:endParaRPr lang="en-US" sz="800" dirty="0"/>
          </a:p>
          <a:p>
            <a:pPr algn="l" indent="0" marL="0">
              <a:lnSpc>
                <a:spcPct val="105000"/>
              </a:lnSpc>
              <a:buNone/>
            </a:pPr>
            <a:r>
              <a:rPr lang="en-US" sz="800" dirty="0">
                <a:solidFill>
                  <a:srgbClr val="777777"/>
                </a:solidFill>
                <a:latin typeface="IBM Plex Mono" pitchFamily="34" charset="0"/>
                <a:ea typeface="IBM Plex Mono" pitchFamily="34" charset="-122"/>
                <a:cs typeface="IBM Plex Mono" pitchFamily="34" charset="-120"/>
              </a:rPr>
              <a:t>WEIGHT</a:t>
            </a:r>
            <a:endParaRPr lang="en-US" sz="800" dirty="0"/>
          </a:p>
          <a:p>
            <a:pPr algn="l" indent="0" marL="0">
              <a:lnSpc>
                <a:spcPct val="105000"/>
              </a:lnSpc>
              <a:buNone/>
            </a:pPr>
            <a:r>
              <a:rPr lang="en-US" sz="1700" b="1" dirty="0">
                <a:solidFill>
                  <a:srgbClr val="1A1A1A"/>
                </a:solidFill>
                <a:latin typeface="Barlow Condensed" pitchFamily="34" charset="0"/>
                <a:ea typeface="Barlow Condensed" pitchFamily="34" charset="-122"/>
                <a:cs typeface="Barlow Condensed" pitchFamily="34" charset="-120"/>
              </a:rPr>
              <a:t>160 lbs</a:t>
            </a:r>
            <a:endParaRPr lang="en-US" sz="800" dirty="0"/>
          </a:p>
          <a:p>
            <a:pPr algn="l" indent="0" marL="0">
              <a:lnSpc>
                <a:spcPct val="105000"/>
              </a:lnSpc>
              <a:buNone/>
            </a:pPr>
            <a:r>
              <a:rPr lang="en-US" sz="800" dirty="0">
                <a:solidFill>
                  <a:srgbClr val="777777"/>
                </a:solidFill>
                <a:latin typeface="IBM Plex Mono" pitchFamily="34" charset="0"/>
                <a:ea typeface="IBM Plex Mono" pitchFamily="34" charset="-122"/>
                <a:cs typeface="IBM Plex Mono" pitchFamily="34" charset="-120"/>
              </a:rPr>
              <a:t>HAIR</a:t>
            </a:r>
            <a:endParaRPr lang="en-US" sz="800" dirty="0"/>
          </a:p>
          <a:p>
            <a:pPr algn="l" indent="0" marL="0">
              <a:lnSpc>
                <a:spcPct val="105000"/>
              </a:lnSpc>
              <a:buNone/>
            </a:pPr>
            <a:r>
              <a:rPr lang="en-US" sz="1700" b="1" dirty="0">
                <a:solidFill>
                  <a:srgbClr val="1A1A1A"/>
                </a:solidFill>
                <a:latin typeface="Barlow Condensed" pitchFamily="34" charset="0"/>
                <a:ea typeface="Barlow Condensed" pitchFamily="34" charset="-122"/>
                <a:cs typeface="Barlow Condensed" pitchFamily="34" charset="-120"/>
              </a:rPr>
              <a:t>brown · short</a:t>
            </a:r>
            <a:endParaRPr lang="en-US" sz="800" dirty="0"/>
          </a:p>
          <a:p>
            <a:pPr algn="l" indent="0" marL="0">
              <a:lnSpc>
                <a:spcPct val="105000"/>
              </a:lnSpc>
              <a:buNone/>
            </a:pPr>
            <a:r>
              <a:rPr lang="en-US" sz="800" dirty="0">
                <a:solidFill>
                  <a:srgbClr val="777777"/>
                </a:solidFill>
                <a:latin typeface="IBM Plex Mono" pitchFamily="34" charset="0"/>
                <a:ea typeface="IBM Plex Mono" pitchFamily="34" charset="-122"/>
                <a:cs typeface="IBM Plex Mono" pitchFamily="34" charset="-120"/>
              </a:rPr>
              <a:t>EYES</a:t>
            </a:r>
            <a:endParaRPr lang="en-US" sz="800" dirty="0"/>
          </a:p>
          <a:p>
            <a:pPr algn="l" indent="0" marL="0">
              <a:lnSpc>
                <a:spcPct val="105000"/>
              </a:lnSpc>
              <a:buNone/>
            </a:pPr>
            <a:r>
              <a:rPr lang="en-US" sz="1700" b="1" dirty="0">
                <a:solidFill>
                  <a:srgbClr val="1A1A1A"/>
                </a:solidFill>
                <a:latin typeface="Barlow Condensed" pitchFamily="34" charset="0"/>
                <a:ea typeface="Barlow Condensed" pitchFamily="34" charset="-122"/>
                <a:cs typeface="Barlow Condensed" pitchFamily="34" charset="-120"/>
              </a:rPr>
              <a:t>green</a:t>
            </a:r>
            <a:endParaRPr lang="en-US" sz="800" dirty="0"/>
          </a:p>
        </p:txBody>
      </p:sp>
      <p:sp>
        <p:nvSpPr>
          <p:cNvPr id="7" name="Text 4"/>
          <p:cNvSpPr/>
          <p:nvPr/>
        </p:nvSpPr>
        <p:spPr>
          <a:xfrm>
            <a:off x="3474720" y="4206240"/>
            <a:ext cx="3886200" cy="1188720"/>
          </a:xfrm>
          <a:prstGeom prst="rect">
            <a:avLst/>
          </a:prstGeom>
          <a:noFill/>
          <a:ln/>
        </p:spPr>
        <p:txBody>
          <a:bodyPr wrap="square" lIns="0" tIns="0" rIns="0" bIns="0" rtlCol="0" anchor="t"/>
          <a:lstStyle/>
          <a:p>
            <a:pPr algn="l" indent="0" marL="0">
              <a:lnSpc>
                <a:spcPct val="120000"/>
              </a:lnSpc>
              <a:buNone/>
            </a:pPr>
            <a:r>
              <a:rPr lang="en-US" sz="1300" b="1" dirty="0">
                <a:solidFill>
                  <a:srgbClr val="B91C1C"/>
                </a:solidFill>
                <a:latin typeface="Barlow Condensed" pitchFamily="34" charset="0"/>
                <a:ea typeface="Barlow Condensed" pitchFamily="34" charset="-122"/>
                <a:cs typeface="Barlow Condensed" pitchFamily="34" charset="-120"/>
              </a:rPr>
              <a:t>⚠ MEDICAL ALERT: Jordan is diabetic and needs insulin daily. (Fictional demo example.)</a:t>
            </a:r>
            <a:endParaRPr lang="en-US" sz="1300" dirty="0"/>
          </a:p>
          <a:p>
            <a:pPr algn="l" indent="0" marL="0">
              <a:lnSpc>
                <a:spcPct val="120000"/>
              </a:lnSpc>
              <a:buNone/>
            </a:pPr>
            <a:r>
              <a:rPr lang="en-US" sz="800" dirty="0">
                <a:solidFill>
                  <a:srgbClr val="777777"/>
                </a:solidFill>
                <a:latin typeface="IBM Plex Mono" pitchFamily="34" charset="0"/>
                <a:ea typeface="IBM Plex Mono" pitchFamily="34" charset="-122"/>
                <a:cs typeface="IBM Plex Mono" pitchFamily="34" charset="-120"/>
              </a:rPr>
              <a:t>LAST SEEN: </a:t>
            </a:r>
            <a:pPr algn="l" indent="0" marL="0">
              <a:lnSpc>
                <a:spcPct val="120000"/>
              </a:lnSpc>
              <a:buNone/>
            </a:pPr>
            <a:r>
              <a:rPr lang="en-US" sz="1100" b="1" dirty="0">
                <a:solidFill>
                  <a:srgbClr val="1A1A1A"/>
                </a:solidFill>
                <a:latin typeface="Barlow" pitchFamily="34" charset="0"/>
                <a:ea typeface="Barlow" pitchFamily="34" charset="-122"/>
                <a:cs typeface="Barlow" pitchFamily="34" charset="-120"/>
              </a:rPr>
              <a:t>July 1, 2026 around 5:45 PM — Fairview Lanes bowling alley — Fairview, NJ</a:t>
            </a:r>
            <a:endParaRPr lang="en-US" sz="1300" dirty="0"/>
          </a:p>
          <a:p>
            <a:pPr algn="l" indent="0" marL="0">
              <a:lnSpc>
                <a:spcPct val="120000"/>
              </a:lnSpc>
              <a:buNone/>
            </a:pPr>
            <a:r>
              <a:rPr lang="en-US" sz="800" dirty="0">
                <a:solidFill>
                  <a:srgbClr val="777777"/>
                </a:solidFill>
                <a:latin typeface="IBM Plex Mono" pitchFamily="34" charset="0"/>
                <a:ea typeface="IBM Plex Mono" pitchFamily="34" charset="-122"/>
                <a:cs typeface="IBM Plex Mono" pitchFamily="34" charset="-120"/>
              </a:rPr>
              <a:t>WEARING: </a:t>
            </a:r>
            <a:pPr algn="l" indent="0" marL="0">
              <a:lnSpc>
                <a:spcPct val="120000"/>
              </a:lnSpc>
              <a:buNone/>
            </a:pPr>
            <a:r>
              <a:rPr lang="en-US" sz="1100" b="1" dirty="0">
                <a:solidFill>
                  <a:srgbClr val="1A1A1A"/>
                </a:solidFill>
                <a:latin typeface="Barlow" pitchFamily="34" charset="0"/>
                <a:ea typeface="Barlow" pitchFamily="34" charset="-122"/>
                <a:cs typeface="Barlow" pitchFamily="34" charset="-120"/>
              </a:rPr>
              <a:t>Gray hoodie and jeans</a:t>
            </a:r>
            <a:endParaRPr lang="en-US" sz="1300" dirty="0"/>
          </a:p>
          <a:p>
            <a:pPr algn="l" indent="0" marL="0">
              <a:lnSpc>
                <a:spcPct val="120000"/>
              </a:lnSpc>
              <a:buNone/>
            </a:pPr>
            <a:r>
              <a:rPr lang="en-US" sz="800" dirty="0">
                <a:solidFill>
                  <a:srgbClr val="777777"/>
                </a:solidFill>
                <a:latin typeface="IBM Plex Mono" pitchFamily="34" charset="0"/>
                <a:ea typeface="IBM Plex Mono" pitchFamily="34" charset="-122"/>
                <a:cs typeface="IBM Plex Mono" pitchFamily="34" charset="-120"/>
              </a:rPr>
              <a:t>VEHICLE: </a:t>
            </a:r>
            <a:pPr algn="l" indent="0" marL="0">
              <a:lnSpc>
                <a:spcPct val="120000"/>
              </a:lnSpc>
              <a:buNone/>
            </a:pPr>
            <a:r>
              <a:rPr lang="en-US" sz="1100" b="1" dirty="0">
                <a:solidFill>
                  <a:srgbClr val="1A1A1A"/>
                </a:solidFill>
                <a:latin typeface="Barlow" pitchFamily="34" charset="0"/>
                <a:ea typeface="Barlow" pitchFamily="34" charset="-122"/>
                <a:cs typeface="Barlow" pitchFamily="34" charset="-120"/>
              </a:rPr>
              <a:t>blue 2015 Honda Civic · Plate (Ex) 98J413N</a:t>
            </a:r>
            <a:endParaRPr lang="en-US" sz="1300" dirty="0"/>
          </a:p>
        </p:txBody>
      </p:sp>
      <p:sp>
        <p:nvSpPr>
          <p:cNvPr id="8" name="Text 5"/>
          <p:cNvSpPr/>
          <p:nvPr/>
        </p:nvSpPr>
        <p:spPr>
          <a:xfrm>
            <a:off x="411480" y="5532120"/>
            <a:ext cx="6949440" cy="914400"/>
          </a:xfrm>
          <a:prstGeom prst="rect">
            <a:avLst/>
          </a:prstGeom>
          <a:noFill/>
          <a:ln/>
        </p:spPr>
        <p:txBody>
          <a:bodyPr wrap="square" lIns="0" tIns="0" rIns="0" bIns="0" rtlCol="0" anchor="t"/>
          <a:lstStyle/>
          <a:p>
            <a:pPr algn="l" indent="0" marL="0">
              <a:lnSpc>
                <a:spcPct val="125000"/>
              </a:lnSpc>
              <a:buNone/>
            </a:pPr>
            <a:r>
              <a:rPr lang="en-US" sz="1100" dirty="0">
                <a:solidFill>
                  <a:srgbClr val="1A1A1A"/>
                </a:solidFill>
                <a:latin typeface="Barlow" pitchFamily="34" charset="0"/>
                <a:ea typeface="Barlow" pitchFamily="34" charset="-122"/>
                <a:cs typeface="Barlow" pitchFamily="34" charset="-120"/>
              </a:rPr>
              <a:t>THIS IS A DEMONSTRATION SITE — Jordan Avery is a fictional person.   This is where further information would go that can help the public know more about the missing person.  Examples could be places they frequently visited, or anything that might help people think of where this person might be or where to search.</a:t>
            </a:r>
            <a:endParaRPr lang="en-US" sz="1100" dirty="0"/>
          </a:p>
        </p:txBody>
      </p:sp>
      <p:sp>
        <p:nvSpPr>
          <p:cNvPr id="9" name="Shape 6"/>
          <p:cNvSpPr/>
          <p:nvPr/>
        </p:nvSpPr>
        <p:spPr>
          <a:xfrm>
            <a:off x="411480" y="6537960"/>
            <a:ext cx="6949440" cy="731520"/>
          </a:xfrm>
          <a:prstGeom prst="rect">
            <a:avLst/>
          </a:prstGeom>
          <a:ln w="38100">
            <a:solidFill>
              <a:srgbClr val="AB3DFF"/>
            </a:solidFill>
            <a:prstDash val="solid"/>
          </a:ln>
        </p:spPr>
      </p:sp>
      <p:sp>
        <p:nvSpPr>
          <p:cNvPr id="10" name="Text 7"/>
          <p:cNvSpPr/>
          <p:nvPr/>
        </p:nvSpPr>
        <p:spPr>
          <a:xfrm>
            <a:off x="411480" y="6537960"/>
            <a:ext cx="6949440" cy="731520"/>
          </a:xfrm>
          <a:prstGeom prst="rect">
            <a:avLst/>
          </a:prstGeom>
          <a:noFill/>
          <a:ln/>
        </p:spPr>
        <p:txBody>
          <a:bodyPr wrap="square" lIns="0" tIns="0" rIns="0" bIns="0" rtlCol="0" anchor="ctr"/>
          <a:lstStyle/>
          <a:p>
            <a:pPr algn="ctr" indent="0" marL="0">
              <a:buNone/>
            </a:pPr>
            <a:r>
              <a:rPr lang="en-US" sz="2300" dirty="0">
                <a:solidFill>
                  <a:srgbClr val="1A1A1A"/>
                </a:solidFill>
                <a:latin typeface="Anton" pitchFamily="34" charset="0"/>
                <a:ea typeface="Anton" pitchFamily="34" charset="-122"/>
                <a:cs typeface="Anton" pitchFamily="34" charset="-120"/>
              </a:rPr>
              <a:t>$5,000 REWARD</a:t>
            </a:r>
            <a:endParaRPr lang="en-US" sz="2300" dirty="0"/>
          </a:p>
          <a:p>
            <a:pPr algn="ctr" indent="0" marL="0">
              <a:buNone/>
            </a:pPr>
            <a:r>
              <a:rPr lang="en-US" sz="1000" b="1" dirty="0">
                <a:solidFill>
                  <a:srgbClr val="1A1A1A"/>
                </a:solidFill>
                <a:latin typeface="Barlow Condensed" pitchFamily="34" charset="0"/>
                <a:ea typeface="Barlow Condensed" pitchFamily="34" charset="-122"/>
                <a:cs typeface="Barlow Condensed" pitchFamily="34" charset="-120"/>
              </a:rPr>
              <a:t>FOR INFORMATION LEADING TO JORDAN'S SAFE RETURN</a:t>
            </a:r>
            <a:endParaRPr lang="en-US" sz="2300" dirty="0"/>
          </a:p>
        </p:txBody>
      </p:sp>
      <p:sp>
        <p:nvSpPr>
          <p:cNvPr id="11" name="Shape 8"/>
          <p:cNvSpPr/>
          <p:nvPr/>
        </p:nvSpPr>
        <p:spPr>
          <a:xfrm>
            <a:off x="411480" y="7406640"/>
            <a:ext cx="6949440" cy="1325880"/>
          </a:xfrm>
          <a:prstGeom prst="rect">
            <a:avLst/>
          </a:prstGeom>
          <a:solidFill>
            <a:srgbClr val="AB3DFF"/>
          </a:solidFill>
          <a:ln/>
        </p:spPr>
      </p:sp>
      <p:sp>
        <p:nvSpPr>
          <p:cNvPr id="12" name="Text 9"/>
          <p:cNvSpPr/>
          <p:nvPr/>
        </p:nvSpPr>
        <p:spPr>
          <a:xfrm>
            <a:off x="411480" y="7406640"/>
            <a:ext cx="6949440" cy="1325880"/>
          </a:xfrm>
          <a:prstGeom prst="rect">
            <a:avLst/>
          </a:prstGeom>
          <a:noFill/>
          <a:ln/>
        </p:spPr>
        <p:txBody>
          <a:bodyPr wrap="square" lIns="0" tIns="0" rIns="0" bIns="0" rtlCol="0" anchor="ctr"/>
          <a:lstStyle/>
          <a:p>
            <a:pPr algn="ctr" indent="0" marL="0">
              <a:buNone/>
            </a:pPr>
            <a:r>
              <a:rPr lang="en-US" sz="1400" b="1" dirty="0">
                <a:solidFill>
                  <a:srgbClr val="1C0733"/>
                </a:solidFill>
                <a:latin typeface="Barlow Condensed" pitchFamily="34" charset="0"/>
                <a:ea typeface="Barlow Condensed" pitchFamily="34" charset="-122"/>
                <a:cs typeface="Barlow Condensed" pitchFamily="34" charset="-120"/>
              </a:rPr>
              <a:t>IF YOU HAVE ANY INFORMATION, CALL</a:t>
            </a:r>
            <a:endParaRPr lang="en-US" sz="1400" dirty="0"/>
          </a:p>
          <a:p>
            <a:pPr algn="ctr" indent="0" marL="0">
              <a:buNone/>
            </a:pPr>
            <a:r>
              <a:rPr lang="en-US" sz="4000" dirty="0">
                <a:solidFill>
                  <a:srgbClr val="1C0733"/>
                </a:solidFill>
                <a:latin typeface="Anton" pitchFamily="34" charset="0"/>
                <a:ea typeface="Anton" pitchFamily="34" charset="-122"/>
                <a:cs typeface="Anton" pitchFamily="34" charset="-120"/>
              </a:rPr>
              <a:t>222-555-0123</a:t>
            </a:r>
            <a:endParaRPr lang="en-US" sz="1400" dirty="0"/>
          </a:p>
          <a:p>
            <a:pPr algn="ctr" indent="0" marL="0">
              <a:buNone/>
            </a:pPr>
            <a:r>
              <a:rPr lang="en-US" sz="900" dirty="0">
                <a:solidFill>
                  <a:srgbClr val="1C0733"/>
                </a:solidFill>
                <a:latin typeface="IBM Plex Mono" pitchFamily="34" charset="0"/>
                <a:ea typeface="IBM Plex Mono" pitchFamily="34" charset="-122"/>
                <a:cs typeface="IBM Plex Mono" pitchFamily="34" charset="-120"/>
              </a:rPr>
              <a:t>Fairview Police Department (fictional) — this is a demo, do not call</a:t>
            </a:r>
            <a:endParaRPr lang="en-US" sz="1400" dirty="0"/>
          </a:p>
        </p:txBody>
      </p:sp>
      <p:sp>
        <p:nvSpPr>
          <p:cNvPr id="13" name="Text 10"/>
          <p:cNvSpPr/>
          <p:nvPr/>
        </p:nvSpPr>
        <p:spPr>
          <a:xfrm>
            <a:off x="411480" y="8887968"/>
            <a:ext cx="4206240" cy="566928"/>
          </a:xfrm>
          <a:prstGeom prst="rect">
            <a:avLst/>
          </a:prstGeom>
          <a:noFill/>
          <a:ln/>
        </p:spPr>
        <p:txBody>
          <a:bodyPr wrap="square" lIns="0" tIns="0" rIns="0" bIns="0" rtlCol="0" anchor="t"/>
          <a:lstStyle/>
          <a:p>
            <a:pPr algn="l" indent="0" marL="0">
              <a:lnSpc>
                <a:spcPct val="115000"/>
              </a:lnSpc>
              <a:buNone/>
            </a:pPr>
            <a:r>
              <a:rPr lang="en-US" sz="1400" b="1" dirty="0">
                <a:solidFill>
                  <a:srgbClr val="1A1A1A"/>
                </a:solidFill>
                <a:latin typeface="Barlow Condensed" pitchFamily="34" charset="0"/>
                <a:ea typeface="Barlow Condensed" pitchFamily="34" charset="-122"/>
                <a:cs typeface="Barlow Condensed" pitchFamily="34" charset="-120"/>
              </a:rPr>
              <a:t>Updates, volunteer tasks &amp; how to help:</a:t>
            </a:r>
            <a:endParaRPr lang="en-US" sz="1400" dirty="0"/>
          </a:p>
          <a:p>
            <a:pPr algn="l" indent="0" marL="0">
              <a:lnSpc>
                <a:spcPct val="115000"/>
              </a:lnSpc>
              <a:buNone/>
            </a:pPr>
            <a:r>
              <a:rPr lang="en-US" sz="1300" dirty="0">
                <a:solidFill>
                  <a:srgbClr val="1A1A1A"/>
                </a:solidFill>
                <a:latin typeface="IBM Plex Mono" pitchFamily="34" charset="0"/>
                <a:ea typeface="IBM Plex Mono" pitchFamily="34" charset="-122"/>
                <a:cs typeface="IBM Plex Mono" pitchFamily="34" charset="-120"/>
              </a:rPr>
              <a:t>demo.find-them.org</a:t>
            </a:r>
            <a:endParaRPr lang="en-US" sz="1400" dirty="0"/>
          </a:p>
        </p:txBody>
      </p:sp>
      <p:sp>
        <p:nvSpPr>
          <p:cNvPr id="14" name="Text 11"/>
          <p:cNvSpPr/>
          <p:nvPr/>
        </p:nvSpPr>
        <p:spPr>
          <a:xfrm>
            <a:off x="411480" y="9491472"/>
            <a:ext cx="4206240" cy="201168"/>
          </a:xfrm>
          <a:prstGeom prst="rect">
            <a:avLst/>
          </a:prstGeom>
          <a:noFill/>
          <a:ln/>
        </p:spPr>
        <p:txBody>
          <a:bodyPr wrap="square" lIns="0" tIns="0" rIns="0" bIns="0" rtlCol="0" anchor="t"/>
          <a:lstStyle/>
          <a:p>
            <a:pPr algn="l" indent="0" marL="0">
              <a:buNone/>
            </a:pPr>
            <a:r>
              <a:rPr lang="en-US" sz="800" dirty="0">
                <a:solidFill>
                  <a:srgbClr val="777777"/>
                </a:solidFill>
                <a:latin typeface="IBM Plex Mono" pitchFamily="34" charset="0"/>
                <a:ea typeface="IBM Plex Mono" pitchFamily="34" charset="-122"/>
                <a:cs typeface="IBM Plex Mono" pitchFamily="34" charset="-120"/>
              </a:rPr>
              <a:t>Organized with Lantern Light Foundation</a:t>
            </a:r>
            <a:endParaRPr lang="en-US" sz="800" dirty="0"/>
          </a:p>
        </p:txBody>
      </p:sp>
      <p:sp>
        <p:nvSpPr>
          <p:cNvPr id="15" name="Text 12"/>
          <p:cNvSpPr/>
          <p:nvPr/>
        </p:nvSpPr>
        <p:spPr>
          <a:xfrm>
            <a:off x="4709160" y="8887968"/>
            <a:ext cx="1371600" cy="164592"/>
          </a:xfrm>
          <a:prstGeom prst="rect">
            <a:avLst/>
          </a:prstGeom>
          <a:noFill/>
          <a:ln/>
        </p:spPr>
        <p:txBody>
          <a:bodyPr wrap="square" lIns="0" tIns="0" rIns="0" bIns="0" rtlCol="0" anchor="t"/>
          <a:lstStyle/>
          <a:p>
            <a:pPr algn="l" indent="0" marL="0">
              <a:buNone/>
            </a:pPr>
            <a:r>
              <a:rPr lang="en-US" sz="700" dirty="0">
                <a:solidFill>
                  <a:srgbClr val="777777"/>
                </a:solidFill>
                <a:latin typeface="IBM Plex Mono" pitchFamily="34" charset="0"/>
                <a:ea typeface="IBM Plex Mono" pitchFamily="34" charset="-122"/>
                <a:cs typeface="IBM Plex Mono" pitchFamily="34" charset="-120"/>
              </a:rPr>
              <a:t>POWERED BY</a:t>
            </a:r>
            <a:endParaRPr lang="en-US" sz="700" dirty="0"/>
          </a:p>
        </p:txBody>
      </p:sp>
      <p:pic>
        <p:nvPicPr>
          <p:cNvPr id="16" name="Image 1" descr="preencoded.png">    </p:cNvPr>
          <p:cNvPicPr>
            <a:picLocks noChangeAspect="1"/>
          </p:cNvPicPr>
          <p:nvPr/>
        </p:nvPicPr>
        <p:blipFill>
          <a:blip r:embed="rId2"/>
          <a:stretch>
            <a:fillRect/>
          </a:stretch>
        </p:blipFill>
        <p:spPr>
          <a:xfrm>
            <a:off x="4709160" y="9089136"/>
            <a:ext cx="1051560" cy="292608"/>
          </a:xfrm>
          <a:prstGeom prst="rect">
            <a:avLst/>
          </a:prstGeom>
        </p:spPr>
      </p:pic>
      <p:pic>
        <p:nvPicPr>
          <p:cNvPr id="17" name="Image 2" descr="preencoded.png">    </p:cNvPr>
          <p:cNvPicPr>
            <a:picLocks noChangeAspect="1"/>
          </p:cNvPicPr>
          <p:nvPr/>
        </p:nvPicPr>
        <p:blipFill>
          <a:blip r:embed="rId3"/>
          <a:stretch>
            <a:fillRect/>
          </a:stretch>
        </p:blipFill>
        <p:spPr>
          <a:xfrm>
            <a:off x="6629400" y="8887968"/>
            <a:ext cx="731520" cy="73152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Slide 1</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2026-07-17T01:03:08Z</dcterms:created>
  <dcterms:modified xsi:type="dcterms:W3CDTF">2026-07-17T01:03:08Z</dcterms:modified>
</cp:coreProperties>
</file>